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03" autoAdjust="0"/>
  </p:normalViewPr>
  <p:slideViewPr>
    <p:cSldViewPr snapToGrid="0" snapToObjects="1">
      <p:cViewPr>
        <p:scale>
          <a:sx n="75" d="100"/>
          <a:sy n="75" d="100"/>
        </p:scale>
        <p:origin x="191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első készség 5 különböző készséget foglal magába:</a:t>
            </a:r>
          </a:p>
          <a:p>
            <a:r>
              <a:rPr lang="hu-HU" dirty="0"/>
              <a:t>	- elemzés</a:t>
            </a:r>
          </a:p>
          <a:p>
            <a:r>
              <a:rPr lang="hu-HU" dirty="0"/>
              <a:t>	- értékelés</a:t>
            </a:r>
          </a:p>
          <a:p>
            <a:r>
              <a:rPr lang="hu-HU" dirty="0"/>
              <a:t>	- kritizálás</a:t>
            </a:r>
          </a:p>
          <a:p>
            <a:r>
              <a:rPr lang="hu-HU" dirty="0"/>
              <a:t>	- összehasonlítás</a:t>
            </a:r>
          </a:p>
          <a:p>
            <a:r>
              <a:rPr lang="hu-HU" dirty="0"/>
              <a:t>	- </a:t>
            </a:r>
            <a:r>
              <a:rPr lang="hu-HU" dirty="0" err="1"/>
              <a:t>kontrasztálás</a:t>
            </a:r>
            <a:endParaRPr lang="hu-HU" dirty="0"/>
          </a:p>
          <a:p>
            <a:r>
              <a:rPr lang="hu-HU" dirty="0"/>
              <a:t>A másokik hat kognitív képességgel:</a:t>
            </a:r>
          </a:p>
          <a:p>
            <a:r>
              <a:rPr lang="hu-HU" dirty="0"/>
              <a:t>	- alkotás</a:t>
            </a:r>
          </a:p>
          <a:p>
            <a:r>
              <a:rPr lang="hu-HU" dirty="0"/>
              <a:t>	- felfedezés (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hu-HU" dirty="0"/>
              <a:t>)</a:t>
            </a:r>
          </a:p>
          <a:p>
            <a:r>
              <a:rPr lang="hu-HU" dirty="0"/>
              <a:t>	- feltalálás</a:t>
            </a:r>
          </a:p>
          <a:p>
            <a:r>
              <a:rPr lang="hu-HU" dirty="0"/>
              <a:t>	- </a:t>
            </a:r>
            <a:r>
              <a:rPr lang="hu-HU" dirty="0" err="1"/>
              <a:t>kézelet</a:t>
            </a:r>
            <a:endParaRPr lang="hu-HU" dirty="0"/>
          </a:p>
          <a:p>
            <a:r>
              <a:rPr lang="hu-HU" dirty="0"/>
              <a:t>	- feltételezés</a:t>
            </a:r>
          </a:p>
          <a:p>
            <a:r>
              <a:rPr lang="hu-HU" dirty="0"/>
              <a:t>Harmadik 4-et:</a:t>
            </a:r>
          </a:p>
          <a:p>
            <a:r>
              <a:rPr lang="hu-HU" dirty="0"/>
              <a:t>	- alkalmazás</a:t>
            </a:r>
          </a:p>
          <a:p>
            <a:r>
              <a:rPr lang="hu-HU" dirty="0"/>
              <a:t>	- használat</a:t>
            </a:r>
            <a:br>
              <a:rPr lang="hu-HU" dirty="0"/>
            </a:br>
            <a:r>
              <a:rPr lang="hu-HU" dirty="0"/>
              <a:t>	- </a:t>
            </a:r>
            <a:r>
              <a:rPr lang="hu-HU" dirty="0" err="1"/>
              <a:t>megvalósitas</a:t>
            </a:r>
            <a:endParaRPr lang="hu-HU" dirty="0"/>
          </a:p>
          <a:p>
            <a:r>
              <a:rPr lang="hu-HU" dirty="0"/>
              <a:t>	- használat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13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9.png"/><Relationship Id="rId9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8.png"/><Relationship Id="rId7" Type="http://schemas.openxmlformats.org/officeDocument/2006/relationships/image" Target="../media/image13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9.png"/><Relationship Id="rId9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8.png"/><Relationship Id="rId7" Type="http://schemas.openxmlformats.org/officeDocument/2006/relationships/image" Target="../media/image14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9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55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3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9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8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9.png"/><Relationship Id="rId9" Type="http://schemas.openxmlformats.org/officeDocument/2006/relationships/image" Target="../media/image181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png"/><Relationship Id="rId3" Type="http://schemas.openxmlformats.org/officeDocument/2006/relationships/image" Target="../media/image8.png"/><Relationship Id="rId7" Type="http://schemas.openxmlformats.org/officeDocument/2006/relationships/image" Target="../media/image152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34.png"/><Relationship Id="rId10" Type="http://schemas.openxmlformats.org/officeDocument/2006/relationships/image" Target="../media/image188.png"/><Relationship Id="rId4" Type="http://schemas.openxmlformats.org/officeDocument/2006/relationships/image" Target="../media/image9.png"/><Relationship Id="rId9" Type="http://schemas.openxmlformats.org/officeDocument/2006/relationships/image" Target="../media/image154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7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7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openxmlformats.org/officeDocument/2006/relationships/image" Target="../media/image159.png"/><Relationship Id="rId4" Type="http://schemas.openxmlformats.org/officeDocument/2006/relationships/image" Target="../media/image9.png"/><Relationship Id="rId9" Type="http://schemas.openxmlformats.org/officeDocument/2006/relationships/image" Target="../media/image196.png"/><Relationship Id="rId14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9.png"/><Relationship Id="rId9" Type="http://schemas.openxmlformats.org/officeDocument/2006/relationships/image" Target="../media/image203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8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21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9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9.png"/><Relationship Id="rId9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8.png"/><Relationship Id="rId21" Type="http://schemas.openxmlformats.org/officeDocument/2006/relationships/image" Target="../media/image2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876800"/>
            <a:ext cx="12192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15240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2743200"/>
            <a:ext cx="19050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6096000"/>
            <a:ext cx="342900" cy="381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828800" y="1600200"/>
            <a:ext cx="8534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Tehetségértékelő Skála (TRSG) kidolgozása tanárok számára</a:t>
            </a:r>
            <a:endParaRPr lang="en-US" sz="3600" dirty="0"/>
          </a:p>
        </p:txBody>
      </p:sp>
      <p:sp>
        <p:nvSpPr>
          <p:cNvPr id="10" name="Text 1"/>
          <p:cNvSpPr/>
          <p:nvPr/>
        </p:nvSpPr>
        <p:spPr>
          <a:xfrm>
            <a:off x="1828800" y="3009900"/>
            <a:ext cx="8534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 érvényes és megbízható eszköz a tehetséges tanulók jelölésére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1828800" y="4610100"/>
            <a:ext cx="853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Előadó: </a:t>
            </a: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Vasi András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Sapientia EMTE, Marosvásárhely, Számítógépes Irányítási Rendszerek </a:t>
            </a:r>
            <a:r>
              <a:rPr lang="hu-HU" dirty="0" err="1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MsC</a:t>
            </a:r>
            <a:r>
              <a:rPr lang="hu-HU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Text 3"/>
          <p:cNvSpPr/>
          <p:nvPr/>
        </p:nvSpPr>
        <p:spPr>
          <a:xfrm>
            <a:off x="1828800" y="6108695"/>
            <a:ext cx="853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hu-HU" sz="1500" dirty="0"/>
              <a:t>2025.11.28.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312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0858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1543050"/>
            <a:ext cx="55626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000250"/>
            <a:ext cx="55626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457450"/>
            <a:ext cx="55626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914650"/>
            <a:ext cx="55626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543050"/>
            <a:ext cx="4762500" cy="1714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4171950"/>
            <a:ext cx="11734800" cy="1790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440055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" y="5314950"/>
            <a:ext cx="10735419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Megbízhatóság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857250" y="1104900"/>
            <a:ext cx="679442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 értékek (belső konzisztencia)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533400" y="1543050"/>
            <a:ext cx="32334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Skála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3186708" y="1543050"/>
            <a:ext cx="27949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533400" y="20002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 skála (17 tétel)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3652540" y="20002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0.97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533400" y="24574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intelligencia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3652540" y="24574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0.94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533400" y="29146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 intelligencia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3652540" y="29146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0.89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533400" y="3371850"/>
            <a:ext cx="388012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intelligencia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3652540" y="3371850"/>
            <a:ext cx="23291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0.94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742950" y="4362450"/>
            <a:ext cx="107354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</a:t>
            </a:r>
            <a:endParaRPr lang="en-US" sz="1500" dirty="0"/>
          </a:p>
        </p:txBody>
      </p:sp>
      <p:sp>
        <p:nvSpPr>
          <p:cNvPr id="28" name="Text 13"/>
          <p:cNvSpPr/>
          <p:nvPr/>
        </p:nvSpPr>
        <p:spPr>
          <a:xfrm>
            <a:off x="742950" y="4667250"/>
            <a:ext cx="128825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tételei következetesen ugyanazt a konstrukciót mérik. Ha egy tanár holnap újra kitöltené, hasonló eredményt kapna.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742950" y="5010150"/>
            <a:ext cx="107354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Megbízhatósági skála értelmezése: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742950" y="5581650"/>
            <a:ext cx="107354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0,8 feletti</a:t>
            </a: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érték kiváló megbízhatóságot jelent.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304800" y="6553200"/>
            <a:ext cx="23758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Megbízhatóság</a:t>
            </a:r>
            <a:endParaRPr lang="en-US" sz="1050" dirty="0"/>
          </a:p>
        </p:txBody>
      </p:sp>
      <p:sp>
        <p:nvSpPr>
          <p:cNvPr id="32" name="Text 17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10/18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90625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962150"/>
            <a:ext cx="5791200" cy="4248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952750"/>
            <a:ext cx="5486400" cy="2667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962150"/>
            <a:ext cx="5791200" cy="4248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5336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143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3486150"/>
            <a:ext cx="548640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Kritérium-érvényesség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895350" y="1047750"/>
            <a:ext cx="644009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Kritérium-érvényesség vizsgálata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895350" y="1390650"/>
            <a:ext cx="644009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Összehasonlítás: Tehetséges vs. (Még) nem azonosított diákok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-167640" y="2114550"/>
            <a:ext cx="658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elvárt és az eredmény kapcsolata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381000" y="2457450"/>
            <a:ext cx="5486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Várakozás: Nincs szignifikáns különbség (mert mindkét csoportban tehetségesek vannak)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6324600" y="21145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6553200" y="249555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és Gyakorlati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Nincs szign. különbség (várakozásnak megfelelően)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6553200" y="3105150"/>
            <a:ext cx="53320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Van szign. különbség (az azonosítatlanok javára)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438900" y="360045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Értelmezés: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6438900" y="3867150"/>
            <a:ext cx="5257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kreatív dimenzióban talált különbség érdekes: talán a hivatalosan azonosított tehetségesek kevésbé kreatívnak tűnő tevékenységekre fókuszálnak, vagy a tanárok nehezebben ismerik fel a kreativitást.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304800" y="6553200"/>
            <a:ext cx="29848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Kritérium-érvényesség</a:t>
            </a:r>
            <a:endParaRPr lang="en-US" sz="1050" dirty="0"/>
          </a:p>
        </p:txBody>
      </p:sp>
      <p:sp>
        <p:nvSpPr>
          <p:cNvPr id="24" name="Text 11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11/18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0858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114550"/>
            <a:ext cx="11734800" cy="2876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2838450"/>
            <a:ext cx="57150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5067300"/>
            <a:ext cx="117348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219700"/>
            <a:ext cx="371475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53340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Egyidejű érvényesség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857250" y="1104900"/>
            <a:ext cx="643901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összehasonlítása másik eszközzel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419100" y="1504950"/>
            <a:ext cx="13624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cél az volt, hogy a TRSG skála összehasonlítása egy másik, már használatban lévő jelölőeszközzel.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419100" y="2305050"/>
            <a:ext cx="11353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Magas, szignifikáns korrelációk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904875" y="5219700"/>
            <a:ext cx="109061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</a:t>
            </a:r>
            <a:endParaRPr lang="en-US" sz="1500" dirty="0"/>
          </a:p>
        </p:txBody>
      </p:sp>
      <p:sp>
        <p:nvSpPr>
          <p:cNvPr id="17" name="Text 5"/>
          <p:cNvSpPr/>
          <p:nvPr/>
        </p:nvSpPr>
        <p:spPr>
          <a:xfrm>
            <a:off x="904875" y="5524500"/>
            <a:ext cx="109061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hasonló konstrukciót mér, mint a már bevált eszköz. Ez fontos, mert azt mutatja, hogy az új skálánk nem távol a gyakorlatban használt eszközöktől, míg megtartja az előnyeit (rövidség, elméleti alap).</a:t>
            </a:r>
            <a:endParaRPr lang="en-US" sz="1350" dirty="0"/>
          </a:p>
        </p:txBody>
      </p:sp>
      <p:sp>
        <p:nvSpPr>
          <p:cNvPr id="18" name="Text 6"/>
          <p:cNvSpPr/>
          <p:nvPr/>
        </p:nvSpPr>
        <p:spPr>
          <a:xfrm>
            <a:off x="304800" y="6553200"/>
            <a:ext cx="29217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Egyidejű érvényesség</a:t>
            </a:r>
            <a:endParaRPr lang="en-US" sz="1050" dirty="0"/>
          </a:p>
        </p:txBody>
      </p:sp>
      <p:sp>
        <p:nvSpPr>
          <p:cNvPr id="19" name="Text 7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12/18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552575"/>
            <a:ext cx="5676900" cy="102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78117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19145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52575"/>
            <a:ext cx="56769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78117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1914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2809875"/>
            <a:ext cx="5676900" cy="1562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03847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463" y="3171825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809875"/>
            <a:ext cx="5676900" cy="1562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05175"/>
            <a:ext cx="490686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1769" y="34385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600575"/>
            <a:ext cx="115824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4791075"/>
            <a:ext cx="527745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4872" y="4924425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tulajdonságainak összefoglalása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219200" y="1743075"/>
            <a:ext cx="450487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Cél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219200" y="2124075"/>
            <a:ext cx="54058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Tehetséges tanulók jelölése tanári értékelés alapján.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7124700" y="1743075"/>
            <a:ext cx="414819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alap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7124700" y="2124075"/>
            <a:ext cx="4148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Sternberg sikeres intelligencia elmélete.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1219200" y="3000375"/>
            <a:ext cx="43099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Szerkezet</a:t>
            </a:r>
            <a:endParaRPr lang="en-US" sz="1800" dirty="0"/>
          </a:p>
        </p:txBody>
      </p:sp>
      <p:sp>
        <p:nvSpPr>
          <p:cNvPr id="26" name="Text 6"/>
          <p:cNvSpPr/>
          <p:nvPr/>
        </p:nvSpPr>
        <p:spPr>
          <a:xfrm>
            <a:off x="1219200" y="3381375"/>
            <a:ext cx="51718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 tétel, 3 alskála (Analitikus, Kreatív, Gyakorlati).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7043886" y="3000375"/>
            <a:ext cx="46528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Pszichometria</a:t>
            </a:r>
            <a:endParaRPr lang="en-US" sz="1800" dirty="0"/>
          </a:p>
        </p:txBody>
      </p:sp>
      <p:sp>
        <p:nvSpPr>
          <p:cNvPr id="28" name="Text 8"/>
          <p:cNvSpPr/>
          <p:nvPr/>
        </p:nvSpPr>
        <p:spPr>
          <a:xfrm>
            <a:off x="7043886" y="3381375"/>
            <a:ext cx="465281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Kiváló érvényesség (tartalmi, konstrukció, kritérium, egyidejű).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7043886" y="3914775"/>
            <a:ext cx="55833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Kiváló megbízhatóság (Cronbach-alfa: 0.89 - 0.97).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1175445" y="4810125"/>
            <a:ext cx="1052125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egy elméletileg megalapozott, pszichometriailag erős eszköz a tehetséges tanulók azonosítására.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304800" y="6553200"/>
            <a:ext cx="32357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tulajdonságainak összefoglalása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13/18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5753100" cy="2324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08585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275" y="12001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244" y="2647950"/>
            <a:ext cx="2017812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8644" y="27527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95350"/>
            <a:ext cx="5753100" cy="2324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100" y="108585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3025" y="1200150"/>
            <a:ext cx="2476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8426" y="2647950"/>
            <a:ext cx="2876848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826" y="27527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3448050"/>
            <a:ext cx="5753100" cy="2590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36385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2275" y="375285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2010" y="5467350"/>
            <a:ext cx="1666131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4410" y="55721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448050"/>
            <a:ext cx="5753100" cy="2590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1100" y="363855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975" y="3752850"/>
            <a:ext cx="2857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6975" y="5200650"/>
            <a:ext cx="2279749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9375" y="53054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jelentőség és előnyök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419100" y="17716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 és hatékony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-118110" y="21526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Csak 17 tétel, gyorsan kitölthető.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2477244" y="2647950"/>
            <a:ext cx="242137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Megspórolja az időt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5863590" y="1771650"/>
            <a:ext cx="64465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Könnyen alkalmazható</a:t>
            </a:r>
            <a:endParaRPr lang="en-US" sz="1800" dirty="0"/>
          </a:p>
        </p:txBody>
      </p:sp>
      <p:sp>
        <p:nvSpPr>
          <p:cNvPr id="30" name="Text 5"/>
          <p:cNvSpPr/>
          <p:nvPr/>
        </p:nvSpPr>
        <p:spPr>
          <a:xfrm>
            <a:off x="5863590" y="21526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Egyszerű pontozás, nincs szükség kiterjedt képzésre.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8029426" y="2647950"/>
            <a:ext cx="345221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Kezdő tanároknak is megfelelő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419100" y="43243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Holisztikus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19100" y="4705350"/>
            <a:ext cx="5372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Nem csak az iskolai teljesítményt, hanem a kreativitást értékeli.</a:t>
            </a:r>
            <a:endParaRPr lang="en-US" sz="1350" dirty="0"/>
          </a:p>
        </p:txBody>
      </p:sp>
      <p:sp>
        <p:nvSpPr>
          <p:cNvPr id="34" name="Text 9"/>
          <p:cNvSpPr/>
          <p:nvPr/>
        </p:nvSpPr>
        <p:spPr>
          <a:xfrm>
            <a:off x="2653010" y="5467350"/>
            <a:ext cx="19993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 képet ad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400800" y="432435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Komplementer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5863590" y="4705350"/>
            <a:ext cx="6446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Más eszközökkel (pl. IQ-tesztek) együtt is használható.</a:t>
            </a:r>
            <a:endParaRPr lang="en-US" sz="1350" dirty="0"/>
          </a:p>
        </p:txBody>
      </p:sp>
      <p:sp>
        <p:nvSpPr>
          <p:cNvPr id="37" name="Text 12"/>
          <p:cNvSpPr/>
          <p:nvPr/>
        </p:nvSpPr>
        <p:spPr>
          <a:xfrm>
            <a:off x="8327975" y="5200650"/>
            <a:ext cx="27356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Többféle eszköz együtt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304800" y="6553200"/>
            <a:ext cx="26103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jelentőség és előnyök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14/18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95350"/>
            <a:ext cx="117348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619250"/>
            <a:ext cx="5753100" cy="3981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77165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3" y="1876425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362200"/>
            <a:ext cx="5448300" cy="1714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619250"/>
            <a:ext cx="57531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77165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763" y="1876425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362200"/>
            <a:ext cx="5448300" cy="1752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229100"/>
            <a:ext cx="5448300" cy="1219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korlátai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81000" y="104775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 őszintén bemutatni a kutatás gyengeségeit is, hogy objektív képet alkossunk a vizsgált eszközről.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009650" y="1857375"/>
            <a:ext cx="346275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Mintanagyság korlátai</a:t>
            </a:r>
            <a:endParaRPr lang="en-US" sz="1800" dirty="0"/>
          </a:p>
        </p:txBody>
      </p:sp>
      <p:sp>
        <p:nvSpPr>
          <p:cNvPr id="18" name="Text 3"/>
          <p:cNvSpPr/>
          <p:nvPr/>
        </p:nvSpPr>
        <p:spPr>
          <a:xfrm>
            <a:off x="419100" y="41910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kutatásban </a:t>
            </a: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169 tanár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vett részt.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419100" y="44577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Nunnally (1978): </a:t>
            </a: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300 fő ajánlott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419100" y="47244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MacCallum et al. (1999): </a:t>
            </a: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 fő elegendő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419100" y="49911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Megközelítőleg optimális, de nem optimális mintanagyság</a:t>
            </a: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6991350" y="1857375"/>
            <a:ext cx="28219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Értékelési torzítás</a:t>
            </a:r>
            <a:endParaRPr lang="en-US" sz="1800" dirty="0"/>
          </a:p>
        </p:txBody>
      </p:sp>
      <p:sp>
        <p:nvSpPr>
          <p:cNvPr id="23" name="Text 8"/>
          <p:cNvSpPr/>
          <p:nvPr/>
        </p:nvSpPr>
        <p:spPr>
          <a:xfrm>
            <a:off x="6477000" y="24765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Lehetséges torzítások: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6515100" y="27813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szubjektívítása befolyásolhatja a pontozást.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515100" y="30480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Szeretet/kedvelés hatás: A tanárok gyakran jobb eredményt adsanak azoknak a diákoknak, akiket ismernek.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6515100" y="35433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Konfirmációs torzítás: Az elvárásoknak megfelelő információk keresése.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6477000" y="43434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Hatás a kutatásra:</a:t>
            </a:r>
            <a:endParaRPr lang="en-US" sz="1500" dirty="0"/>
          </a:p>
        </p:txBody>
      </p:sp>
      <p:sp>
        <p:nvSpPr>
          <p:cNvPr id="28" name="Text 13"/>
          <p:cNvSpPr/>
          <p:nvPr/>
        </p:nvSpPr>
        <p:spPr>
          <a:xfrm>
            <a:off x="6477000" y="4648200"/>
            <a:ext cx="5219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korlátozások nem invalídálják a kutatást, hanem utat mutatnak a folytatásra. Jövőbeli kutatásokban ezeket a tényezőket figyelembe kell venni.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304800" y="6553200"/>
            <a:ext cx="1403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korlátai</a:t>
            </a:r>
            <a:endParaRPr lang="en-US" sz="1050" dirty="0"/>
          </a:p>
        </p:txBody>
      </p:sp>
      <p:sp>
        <p:nvSpPr>
          <p:cNvPr id="30" name="Text 15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15/18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924050"/>
            <a:ext cx="5676900" cy="1562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4193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" y="25527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924050"/>
            <a:ext cx="56769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41935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675" y="2552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714750"/>
            <a:ext cx="5676900" cy="1600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2291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38" y="436245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714750"/>
            <a:ext cx="5676900" cy="1600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42291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3675" y="43624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Jövőbeli kutatási irányok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95300" y="11620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jelenlegi kutatás korlátozásai alapján a skála továbbfejlesztésének több irányból is lehetőség van.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19200" y="2114550"/>
            <a:ext cx="4572000" cy="1104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Nagyobb minta</a:t>
            </a: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kutatásban 169 tanár részt vett, amely elfogadható, de nagyobb minta erősebb bizonyítékot szolgáltatna.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7124700" y="2247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Torzítás ellenőrzése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7124700" y="262890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Értékelési torzítás ellenőrzési módszereinek beépítése a skála fejlesztésébe.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1219200" y="3905250"/>
            <a:ext cx="45720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Skála adaptálása más korcsoportokra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1219200" y="459105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adaptálása óvoda- és felnőttkorcsoportokra való használatra.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7124700" y="40576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Különböző alcsoportokra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7124700" y="4438650"/>
            <a:ext cx="4572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alkalmazása hátrányos helyzetűek és egyéb különböző csoportokra.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304800" y="6553200"/>
            <a:ext cx="196203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Jövőbeli kutatási irányok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16/18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19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038350"/>
            <a:ext cx="5676900" cy="1790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22885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23622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038350"/>
            <a:ext cx="5676900" cy="1790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22885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0" y="23622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057650"/>
            <a:ext cx="5676900" cy="1524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24815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" y="43815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057650"/>
            <a:ext cx="5676900" cy="1524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2481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438150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Következtetések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12395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eredményeképpen egy elméletileg megalapozott, pszichometriailag erős eszköz állt elő, amely a tanárok számára segítséget nyújt a tehetséges tanulók hatékony azonosításában.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19200" y="22288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megalapozottság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19200" y="2571750"/>
            <a:ext cx="45720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TRSG a Sternberg sikeres intelligencia elméletén alapul, amely nemcsak az "iskolai okosságot", hanem a való életben való teljesítményt is megcélozza.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7124700" y="22288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Pszichometriai erősség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7124700" y="25717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érvényes és megbízható eszköz, amelynek belső konzisztenciája (Cronbach-alfa: 0.89 - 0.97) kiválóan megfelel a kutatási céloknak.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1219200" y="424815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alkalmazhatóság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1219200" y="45910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Rövid, könnyen kezelhető és költséghatékony megoldást kínál az iskoláknak a tehetséges tanulók azonosítására.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7124700" y="42481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Tehetséggondozás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7124700" y="4591050"/>
            <a:ext cx="4572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Hozzájárul a tehetséggondozás gyakorlatához egy megbízható értékelési eszközzel, amely segíti a tanárokat a tehetséges gyerekek azonosításában.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304800" y="5810250"/>
            <a:ext cx="11582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Van egy jó eszközünk, ami segíthet a tanároknak és a tehetséges gyerekeknek</a:t>
            </a:r>
            <a:endParaRPr lang="en-US" sz="2250" dirty="0"/>
          </a:p>
        </p:txBody>
      </p:sp>
      <p:sp>
        <p:nvSpPr>
          <p:cNvPr id="29" name="Text 11"/>
          <p:cNvSpPr/>
          <p:nvPr/>
        </p:nvSpPr>
        <p:spPr>
          <a:xfrm>
            <a:off x="304800" y="6915150"/>
            <a:ext cx="1317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Következtetések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11502777" y="691515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17/18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341" y="1876425"/>
            <a:ext cx="3708499" cy="1409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741" y="2295525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0616" y="2428875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562350"/>
            <a:ext cx="11582400" cy="2095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200525"/>
            <a:ext cx="15240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4543425"/>
            <a:ext cx="15240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4886325"/>
            <a:ext cx="219075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5229225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 és további információk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1123950"/>
            <a:ext cx="11277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</a:t>
            </a:r>
            <a:endParaRPr lang="en-US" sz="2250" dirty="0"/>
          </a:p>
        </p:txBody>
      </p:sp>
      <p:sp>
        <p:nvSpPr>
          <p:cNvPr id="26" name="Text 6"/>
          <p:cNvSpPr/>
          <p:nvPr/>
        </p:nvSpPr>
        <p:spPr>
          <a:xfrm>
            <a:off x="5031641" y="2295525"/>
            <a:ext cx="2436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Hallgatóságnak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5031641" y="2600325"/>
            <a:ext cx="2436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 a figyelméért.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495300" y="3752850"/>
            <a:ext cx="11201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További információk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876300" y="4171950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Aydın-Karaca, S., &amp; Kilinc, S. (2024).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Tehetségértékelő skála (TRSG) kidolgozása tanárok számára.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1104900" y="451485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Acta Educationis Generalis, 14(2), 100-116.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1171575" y="485775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DOI: 10.2478/atd-2024-0014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1123950" y="5200650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Kulcsszavak: tehetséges gyermekek, jelölés, </a:t>
            </a:r>
            <a:r>
              <a:rPr lang="en-US" sz="1350" dirty="0" err="1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intelligencia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tanári értékelési skála, érvényesség, megbízhatóság.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304800" y="6553200"/>
            <a:ext cx="346614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Köszönetnyilvánítás és további információk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11502777" y="65532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18/18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323975"/>
            <a:ext cx="115824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95575"/>
            <a:ext cx="5676900" cy="1562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886075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" y="29908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695575"/>
            <a:ext cx="5676900" cy="1562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886075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675" y="29908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486275"/>
            <a:ext cx="5676900" cy="129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67677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" y="47815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486275"/>
            <a:ext cx="5676900" cy="1295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67677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3675" y="47815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85750" y="142875"/>
            <a:ext cx="11620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áttekintése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533400" y="1552575"/>
            <a:ext cx="1112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tehetséges tanulók hatékony azonosítása kulcsfontosságú a számukra nyújtott megfelelő támogatás szempontjából, és a tanárok ebben kiemelt szerepet játszanak.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123950" y="2886075"/>
            <a:ext cx="455175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Probléma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123950" y="3267075"/>
            <a:ext cx="54621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tehetséges tanulók hatékony jelölésének kihívásai.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7029450" y="28860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Cél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7029450" y="3267075"/>
            <a:ext cx="466725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 rövid, könnyen alkalmazható és pszichometriailag megalapozott tanári értékelési skála (TRSG) kidolgozása.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1123950" y="46767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alap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123950" y="5057775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Sternberg sikeres intelligencia elmélete (analitikus, kreatív, gyakorlati).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7029450" y="4676775"/>
            <a:ext cx="4667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7029450" y="5057775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egy 17 tételes, háromdimenziós, érvényes és megbízható eszköz.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304800" y="6553200"/>
            <a:ext cx="17089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áttekintése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2/18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494854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52" y="12954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1907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2609850"/>
            <a:ext cx="56769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8003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905250"/>
            <a:ext cx="56769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957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5200650"/>
            <a:ext cx="5676900" cy="1143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3911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219075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609850"/>
            <a:ext cx="5676900" cy="1143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800350"/>
            <a:ext cx="23812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64845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szerepe a tehetségazonosításban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142554" y="1181100"/>
            <a:ext cx="1055414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kulcsszereplői a tehetséges tanulók jelölésének. Nemcsak a tananyag továbbítói, hanem megfigyelők és értékelők is.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609600" y="21526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Előnyök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790575" y="2762250"/>
            <a:ext cx="5038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Folyamatos megfigyelés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790575" y="3067050"/>
            <a:ext cx="503872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Lehetőség van az osztályteremben való rendszeres megfigyelésre.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762000" y="40576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Holisztikus kép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762000" y="4362450"/>
            <a:ext cx="5067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Tömör képet adnak a tanulóról, nemcsak az iskolai teljesítményről.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762000" y="53530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Döntéshozók alapozása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762000" y="5657850"/>
            <a:ext cx="5067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Információikkal alapot szolgáltatnak a döntéshozók számára.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6515100" y="21526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Kihívások</a:t>
            </a:r>
            <a:endParaRPr lang="en-US" sz="1800" dirty="0"/>
          </a:p>
        </p:txBody>
      </p:sp>
      <p:sp>
        <p:nvSpPr>
          <p:cNvPr id="28" name="Text 10"/>
          <p:cNvSpPr/>
          <p:nvPr/>
        </p:nvSpPr>
        <p:spPr>
          <a:xfrm>
            <a:off x="6715125" y="2762250"/>
            <a:ext cx="60236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Szisztematikus eszköz hiánya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6715125" y="3067050"/>
            <a:ext cx="50196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Szubjektív lehet a jelölés, ha nincs rendelkezésre álló szisztematikus értékelőeszköz.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304800" y="6762750"/>
            <a:ext cx="351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tanárok szerepe a tehetségazonosításban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11587609" y="676275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3/18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47850"/>
            <a:ext cx="3708350" cy="26574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901" y="203835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7451" y="222885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33909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373380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405" y="4076700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750" y="1847850"/>
            <a:ext cx="3708350" cy="26574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851" y="203835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264" y="2228850"/>
            <a:ext cx="25717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33909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373380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398" y="4076700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1847850"/>
            <a:ext cx="3708499" cy="26574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950" y="2038350"/>
            <a:ext cx="7620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8638" y="2228850"/>
            <a:ext cx="428625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3390900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3733800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362" y="4076700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733925"/>
            <a:ext cx="11582400" cy="1257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5172075"/>
            <a:ext cx="3429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keret - Sternberg sikeres intelligenciája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-624840" y="11620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Sikeres intelligencia = </a:t>
            </a: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életben való sikeres működés képessége.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385411" y="2943225"/>
            <a:ext cx="154697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1199555" y="3362325"/>
            <a:ext cx="22236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</a:t>
            </a:r>
            <a:endParaRPr lang="en-US" sz="1350" dirty="0"/>
          </a:p>
        </p:txBody>
      </p:sp>
      <p:sp>
        <p:nvSpPr>
          <p:cNvPr id="30" name="Text 4"/>
          <p:cNvSpPr/>
          <p:nvPr/>
        </p:nvSpPr>
        <p:spPr>
          <a:xfrm>
            <a:off x="1199555" y="3705225"/>
            <a:ext cx="222364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</a:t>
            </a:r>
            <a:endParaRPr lang="en-US" sz="1350" dirty="0"/>
          </a:p>
        </p:txBody>
      </p:sp>
      <p:sp>
        <p:nvSpPr>
          <p:cNvPr id="31" name="Text 5"/>
          <p:cNvSpPr/>
          <p:nvPr/>
        </p:nvSpPr>
        <p:spPr>
          <a:xfrm>
            <a:off x="1199555" y="4048125"/>
            <a:ext cx="26683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Logikus gondolkodás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5534352" y="2943225"/>
            <a:ext cx="112299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5575548" y="33623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Alkotás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5575548" y="37052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Felfedezés</a:t>
            </a:r>
            <a:endParaRPr lang="en-US" sz="1350" dirty="0"/>
          </a:p>
        </p:txBody>
      </p:sp>
      <p:sp>
        <p:nvSpPr>
          <p:cNvPr id="35" name="Text 9"/>
          <p:cNvSpPr/>
          <p:nvPr/>
        </p:nvSpPr>
        <p:spPr>
          <a:xfrm>
            <a:off x="5575548" y="4048125"/>
            <a:ext cx="16146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Képzelet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9236779" y="2943225"/>
            <a:ext cx="15923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9142512" y="33623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Alkalmazás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9142512" y="37052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Megvalósítás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9142512" y="4048125"/>
            <a:ext cx="25028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Helyzetek kezelése</a:t>
            </a:r>
            <a:endParaRPr lang="en-US" sz="1350" dirty="0"/>
          </a:p>
        </p:txBody>
      </p:sp>
      <p:sp>
        <p:nvSpPr>
          <p:cNvPr id="40" name="Text 14"/>
          <p:cNvSpPr/>
          <p:nvPr/>
        </p:nvSpPr>
        <p:spPr>
          <a:xfrm>
            <a:off x="990600" y="4924425"/>
            <a:ext cx="10706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Kiterjesztve a G-faktorral</a:t>
            </a:r>
            <a:endParaRPr lang="en-US" sz="1800" dirty="0"/>
          </a:p>
        </p:txBody>
      </p:sp>
      <p:sp>
        <p:nvSpPr>
          <p:cNvPr id="41" name="Text 15"/>
          <p:cNvSpPr/>
          <p:nvPr/>
        </p:nvSpPr>
        <p:spPr>
          <a:xfrm>
            <a:off x="990600" y="5267325"/>
            <a:ext cx="10706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általános intelligencia (G-faktor) minden esetben hozzájárul a sikeres intelligenciához, függetlenül attól, hogy melyik dimenzió dominál.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04800" y="6553200"/>
            <a:ext cx="383494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Elméleti keret - Sternberg sikeres intelligenciája</a:t>
            </a:r>
            <a:endParaRPr lang="en-US" sz="1050" dirty="0"/>
          </a:p>
        </p:txBody>
      </p:sp>
      <p:sp>
        <p:nvSpPr>
          <p:cNvPr id="43" name="Text 17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4/18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571625"/>
            <a:ext cx="2743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876425"/>
            <a:ext cx="293489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050" y="2486025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0" y="26574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31242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1971675"/>
            <a:ext cx="2743200" cy="2628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2276475"/>
            <a:ext cx="294382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0" y="288607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3125" y="3057525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1242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1819275"/>
            <a:ext cx="2743200" cy="2933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0100" y="2276475"/>
            <a:ext cx="16445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450" y="303847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86900" y="32099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3556" y="5457825"/>
            <a:ext cx="8624739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5956" y="5648325"/>
            <a:ext cx="1428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fejlesztésének módszertana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-853440" y="97155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kidolgozásának szisztematikus lépései a szakirodalmi áttekintéstől a statisztikai elemzésig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492746" y="1876425"/>
            <a:ext cx="35218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440" dirty="0"/>
          </a:p>
        </p:txBody>
      </p:sp>
      <p:sp>
        <p:nvSpPr>
          <p:cNvPr id="24" name="Text 3"/>
          <p:cNvSpPr/>
          <p:nvPr/>
        </p:nvSpPr>
        <p:spPr>
          <a:xfrm>
            <a:off x="1817489" y="1762125"/>
            <a:ext cx="195441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Tételek kidolgozása</a:t>
            </a:r>
            <a:endParaRPr lang="en-US" sz="1800" dirty="0"/>
          </a:p>
        </p:txBody>
      </p:sp>
      <p:sp>
        <p:nvSpPr>
          <p:cNvPr id="25" name="Text 4"/>
          <p:cNvSpPr/>
          <p:nvPr/>
        </p:nvSpPr>
        <p:spPr>
          <a:xfrm>
            <a:off x="1447800" y="32099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Szakirodalom áttekintése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1447800" y="37433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Tanári vélemények (n=34)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1447800" y="427672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 tételes kezdeti változat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4998393" y="2276475"/>
            <a:ext cx="35325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440" dirty="0"/>
          </a:p>
        </p:txBody>
      </p:sp>
      <p:sp>
        <p:nvSpPr>
          <p:cNvPr id="29" name="Text 8"/>
          <p:cNvSpPr/>
          <p:nvPr/>
        </p:nvSpPr>
        <p:spPr>
          <a:xfrm>
            <a:off x="5323582" y="2162175"/>
            <a:ext cx="1953518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Eszköz alkalmazása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4953000" y="3609975"/>
            <a:ext cx="2324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Online felmérés tanárokkal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4953000" y="4143375"/>
            <a:ext cx="2324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(n=169)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8438704" y="2276475"/>
            <a:ext cx="19734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440" dirty="0"/>
          </a:p>
        </p:txBody>
      </p:sp>
      <p:sp>
        <p:nvSpPr>
          <p:cNvPr id="33" name="Text 12"/>
          <p:cNvSpPr/>
          <p:nvPr/>
        </p:nvSpPr>
        <p:spPr>
          <a:xfrm>
            <a:off x="8698855" y="2009775"/>
            <a:ext cx="208344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Érvényesség-megbízhatóság elemzés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8458200" y="37623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Statisztikai tesztek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8458200" y="40290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faktorelemzés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8458200" y="4295775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</a:t>
            </a:r>
            <a:endParaRPr lang="en-US" sz="1350" dirty="0"/>
          </a:p>
        </p:txBody>
      </p:sp>
      <p:sp>
        <p:nvSpPr>
          <p:cNvPr id="37" name="Text 16"/>
          <p:cNvSpPr/>
          <p:nvPr/>
        </p:nvSpPr>
        <p:spPr>
          <a:xfrm>
            <a:off x="2155031" y="5610225"/>
            <a:ext cx="99839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skála fejlesztése szisztematikus és tudományos folyamat volt, nem csak ötletelés.</a:t>
            </a:r>
            <a:endParaRPr lang="en-US" sz="1500" dirty="0"/>
          </a:p>
        </p:txBody>
      </p:sp>
      <p:sp>
        <p:nvSpPr>
          <p:cNvPr id="38" name="Text 17"/>
          <p:cNvSpPr/>
          <p:nvPr/>
        </p:nvSpPr>
        <p:spPr>
          <a:xfrm>
            <a:off x="304800" y="6553200"/>
            <a:ext cx="28682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fejlesztésének módszertana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5/18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1962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000250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506" y="2000250"/>
            <a:ext cx="285750" cy="285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713" y="2000250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919" y="2000250"/>
            <a:ext cx="2857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3125" y="2000250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2331" y="2000250"/>
            <a:ext cx="2857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1538" y="200025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0744" y="2000250"/>
            <a:ext cx="285750" cy="285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29950" y="2000250"/>
            <a:ext cx="2857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3162300"/>
            <a:ext cx="3733800" cy="2057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335280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4343400"/>
            <a:ext cx="335280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4486275"/>
            <a:ext cx="142875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980" y="4714875"/>
            <a:ext cx="142875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29100" y="3162300"/>
            <a:ext cx="3733800" cy="2057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19600" y="3352800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19600" y="4076700"/>
            <a:ext cx="3352800" cy="685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3900" y="4219575"/>
            <a:ext cx="142875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26280" y="4448175"/>
            <a:ext cx="142875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53400" y="3162300"/>
            <a:ext cx="3733800" cy="2057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3900" y="3352800"/>
            <a:ext cx="23812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43900" y="4343400"/>
            <a:ext cx="3352800" cy="685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58200" y="4486275"/>
            <a:ext cx="142875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52842" y="4714875"/>
            <a:ext cx="142875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skála szerkezete és példák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838200" y="1162050"/>
            <a:ext cx="356294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9-fokozatú Likert-skála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495300" y="1581150"/>
            <a:ext cx="13441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Értékelés: 1=Teljesen nem értek egyet → 9=Teljesen egyetértek</a:t>
            </a:r>
            <a:endParaRPr lang="en-US" sz="1350" dirty="0"/>
          </a:p>
        </p:txBody>
      </p:sp>
      <p:sp>
        <p:nvSpPr>
          <p:cNvPr id="34" name="Text 3"/>
          <p:cNvSpPr/>
          <p:nvPr/>
        </p:nvSpPr>
        <p:spPr>
          <a:xfrm>
            <a:off x="966043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2235250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3504456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4773662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6042868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7312075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8581281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9850487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11119693" y="2000250"/>
            <a:ext cx="342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876300" y="23622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Teljesen nem értek egyet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10401300" y="23622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Teljesen egyetértek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714375" y="3352800"/>
            <a:ext cx="29587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 intelligencia</a:t>
            </a:r>
            <a:endParaRPr lang="en-US" sz="1500" dirty="0"/>
          </a:p>
        </p:txBody>
      </p:sp>
      <p:sp>
        <p:nvSpPr>
          <p:cNvPr id="46" name="Text 15"/>
          <p:cNvSpPr/>
          <p:nvPr/>
        </p:nvSpPr>
        <p:spPr>
          <a:xfrm>
            <a:off x="495300" y="3733800"/>
            <a:ext cx="335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Elemzés, értékelés, logikus gondolkodás</a:t>
            </a:r>
            <a:endParaRPr lang="en-US" sz="1350" dirty="0"/>
          </a:p>
        </p:txBody>
      </p:sp>
      <p:sp>
        <p:nvSpPr>
          <p:cNvPr id="47" name="Text 16"/>
          <p:cNvSpPr/>
          <p:nvPr/>
        </p:nvSpPr>
        <p:spPr>
          <a:xfrm>
            <a:off x="790575" y="4572000"/>
            <a:ext cx="37490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"Gyorsan észlel ellentmondásokat." 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4638675" y="3352800"/>
            <a:ext cx="2605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 intelligencia</a:t>
            </a:r>
            <a:endParaRPr lang="en-US" sz="1500" dirty="0"/>
          </a:p>
        </p:txBody>
      </p:sp>
      <p:sp>
        <p:nvSpPr>
          <p:cNvPr id="49" name="Text 18"/>
          <p:cNvSpPr/>
          <p:nvPr/>
        </p:nvSpPr>
        <p:spPr>
          <a:xfrm>
            <a:off x="4419600" y="3733800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Alkotás, felfedezés, képzelet</a:t>
            </a:r>
            <a:endParaRPr lang="en-US" sz="1350" dirty="0"/>
          </a:p>
        </p:txBody>
      </p:sp>
      <p:sp>
        <p:nvSpPr>
          <p:cNvPr id="50" name="Text 19"/>
          <p:cNvSpPr/>
          <p:nvPr/>
        </p:nvSpPr>
        <p:spPr>
          <a:xfrm>
            <a:off x="4714875" y="4282440"/>
            <a:ext cx="37490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"Fejlett képzelőerővel rendelkezik." </a:t>
            </a:r>
            <a:endParaRPr lang="en-US" sz="1200" dirty="0"/>
          </a:p>
        </p:txBody>
      </p:sp>
      <p:sp>
        <p:nvSpPr>
          <p:cNvPr id="51" name="Text 20"/>
          <p:cNvSpPr/>
          <p:nvPr/>
        </p:nvSpPr>
        <p:spPr>
          <a:xfrm>
            <a:off x="8658225" y="3352800"/>
            <a:ext cx="29966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 intelligencia</a:t>
            </a:r>
            <a:endParaRPr lang="en-US" sz="1500" dirty="0"/>
          </a:p>
        </p:txBody>
      </p:sp>
      <p:sp>
        <p:nvSpPr>
          <p:cNvPr id="52" name="Text 21"/>
          <p:cNvSpPr/>
          <p:nvPr/>
        </p:nvSpPr>
        <p:spPr>
          <a:xfrm>
            <a:off x="8343900" y="3733800"/>
            <a:ext cx="335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Alkalmazás, megvalósítás, helyzetek kezelése</a:t>
            </a:r>
            <a:endParaRPr lang="en-US" sz="1350" dirty="0"/>
          </a:p>
        </p:txBody>
      </p:sp>
      <p:sp>
        <p:nvSpPr>
          <p:cNvPr id="53" name="Text 22"/>
          <p:cNvSpPr/>
          <p:nvPr/>
        </p:nvSpPr>
        <p:spPr>
          <a:xfrm>
            <a:off x="8639175" y="454152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"Könnyen alkalmazkodik az új helyzetekhez." </a:t>
            </a:r>
            <a:endParaRPr lang="en-US" sz="1200" dirty="0"/>
          </a:p>
        </p:txBody>
      </p:sp>
      <p:sp>
        <p:nvSpPr>
          <p:cNvPr id="54" name="Text 23"/>
          <p:cNvSpPr/>
          <p:nvPr/>
        </p:nvSpPr>
        <p:spPr>
          <a:xfrm>
            <a:off x="304800" y="6553200"/>
            <a:ext cx="2791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TRSG skála szerkezete és példák</a:t>
            </a:r>
            <a:endParaRPr lang="en-US" sz="1050" dirty="0"/>
          </a:p>
        </p:txBody>
      </p:sp>
      <p:sp>
        <p:nvSpPr>
          <p:cNvPr id="55" name="Text 24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6/18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5638800" cy="5162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0015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" y="127635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71650"/>
            <a:ext cx="1714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409" y="21526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8284" y="2266950"/>
            <a:ext cx="952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209" y="21526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9084" y="2266950"/>
            <a:ext cx="952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295650"/>
            <a:ext cx="1428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739" y="36004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0514" y="37147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6539" y="360045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0839" y="37147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971550"/>
            <a:ext cx="5638800" cy="51625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2001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127635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7335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81775" y="18478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7622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28765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37909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0825" y="39052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 and adatelemzési módszerek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028700" y="1200150"/>
            <a:ext cx="5181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781050" y="173355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Összesen:</a:t>
            </a: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169 tanár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504251" y="2609850"/>
            <a:ext cx="583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93 nő</a:t>
            </a:r>
            <a:endParaRPr lang="en-US" sz="1350" dirty="0"/>
          </a:p>
        </p:txBody>
      </p:sp>
      <p:sp>
        <p:nvSpPr>
          <p:cNvPr id="31" name="Text 4"/>
          <p:cNvSpPr/>
          <p:nvPr/>
        </p:nvSpPr>
        <p:spPr>
          <a:xfrm>
            <a:off x="4016484" y="2609850"/>
            <a:ext cx="740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76 férfi</a:t>
            </a:r>
            <a:endParaRPr lang="en-US" sz="1350" dirty="0"/>
          </a:p>
        </p:txBody>
      </p:sp>
      <p:sp>
        <p:nvSpPr>
          <p:cNvPr id="32" name="Text 5"/>
          <p:cNvSpPr/>
          <p:nvPr/>
        </p:nvSpPr>
        <p:spPr>
          <a:xfrm>
            <a:off x="752475" y="325755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Értékelések: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591994" y="4057650"/>
            <a:ext cx="19686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91 tehetséges diák</a:t>
            </a:r>
            <a:endParaRPr lang="en-US" sz="1350" dirty="0"/>
          </a:p>
        </p:txBody>
      </p:sp>
      <p:sp>
        <p:nvSpPr>
          <p:cNvPr id="34" name="Text 7"/>
          <p:cNvSpPr/>
          <p:nvPr/>
        </p:nvSpPr>
        <p:spPr>
          <a:xfrm>
            <a:off x="2576840" y="4057650"/>
            <a:ext cx="3180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78 (még) nem azonosított diák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533400" y="5524500"/>
            <a:ext cx="5181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Megjegyzés: A tanárok többsége jól ismerte az értékelt diákját, ami növeli a válaszaik megbízhatóságát.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6972300" y="1200150"/>
            <a:ext cx="62179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Adatelemzési módszerek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6972300" y="17335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Megerősítő faktorelemzés (AMOS)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6972300" y="20002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szerkezetének vizsgálata, a három dimenzió (analitikus, kreatív, gyakorlati) megerősítése.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6972300" y="27622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Cronbach-alfa (megbízhatóság)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6972300" y="30289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skála belső konzisztenciájának, az egyes tételek közötti megbízhatóságának vizsgálata.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972300" y="3790950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t-tesztek (csoportösszehasonlítás)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6972300" y="4057650"/>
            <a:ext cx="46863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különböző csoportok (pl. tehetséges vs. nem azonosított diákok) közötti különbségek vizsgálata.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304800" y="6553200"/>
            <a:ext cx="33071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Résztvevők and adatelemzési módszerek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7/18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11582400" cy="1104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6205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228850"/>
            <a:ext cx="5676900" cy="2209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857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200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543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886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228850"/>
            <a:ext cx="5676900" cy="2209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419350"/>
            <a:ext cx="4762500" cy="1714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591050"/>
            <a:ext cx="115824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7815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-876300" y="142875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(1)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971550" y="1181100"/>
            <a:ext cx="404032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Megerősítő faktorelemzés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495300" y="161925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30 tételből 17 maradt a végső skálában.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495300" y="241935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Illeszkedési mutatók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23900" y="2800350"/>
            <a:ext cx="18139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χ²/df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1.99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(&lt;5)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23900" y="3143250"/>
            <a:ext cx="23894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RMSEA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0.07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(&lt;0.08)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723900" y="3486150"/>
            <a:ext cx="19902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CFI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0.96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(&gt;0.90)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723900" y="3829050"/>
            <a:ext cx="19684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TLI = </a:t>
            </a:r>
            <a:r>
              <a:rPr lang="en-US" sz="1350" b="1" dirty="0">
                <a:solidFill>
                  <a:srgbClr val="0064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0.95</a:t>
            </a: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(&gt;0.90)</a:t>
            </a:r>
            <a:endParaRPr lang="en-US" sz="1350" dirty="0"/>
          </a:p>
        </p:txBody>
      </p:sp>
      <p:sp>
        <p:nvSpPr>
          <p:cNvPr id="24" name="Text 8"/>
          <p:cNvSpPr/>
          <p:nvPr/>
        </p:nvSpPr>
        <p:spPr>
          <a:xfrm>
            <a:off x="781050" y="4800600"/>
            <a:ext cx="14291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Értelmezés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495300" y="5124450"/>
            <a:ext cx="11201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faktorelemzés eredmények mutatják, hogy az adatok nagyon jól illeszkednek az elméleti 3 faktoros modellünkre, erős támogatás a skála szerkezeti érvényességéhez.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304800" y="6553200"/>
            <a:ext cx="35427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(1)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8/18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723900"/>
            <a:ext cx="1188720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838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89535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981200"/>
            <a:ext cx="11887200" cy="3467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2971800"/>
            <a:ext cx="1165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2971800"/>
            <a:ext cx="9245203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" y="2971800"/>
            <a:ext cx="10865793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" y="3873401"/>
            <a:ext cx="1165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" y="3873401"/>
            <a:ext cx="7099995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" y="3873401"/>
            <a:ext cx="10119568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" y="4775002"/>
            <a:ext cx="1165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" y="4775002"/>
            <a:ext cx="949002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" y="4775002"/>
            <a:ext cx="10317807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5524500"/>
            <a:ext cx="118872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700" y="57150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1475" y="57721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-876300" y="95250"/>
            <a:ext cx="13944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(2)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762000" y="876300"/>
            <a:ext cx="263943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Faktorterhelések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266700" y="1257300"/>
            <a:ext cx="11658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faktorterhelés azt mutatja, hogy mennyire tartozik egy tétel egy adott faktorhoz (pl. analitikushoz). A 0.7 feletti értékek kiválónak számítanak.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266700" y="2095500"/>
            <a:ext cx="1165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tételek faktorterhelései a három dimenzióban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266700" y="243840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Analitikus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83820" y="2743200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0.793 - 0.932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266700" y="3340001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Kreatív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83820" y="3644801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0.609 - 0.868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266700" y="4241602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Gyakorlati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83820" y="4546402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0.814 - 0.885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266700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0.0</a:t>
            </a:r>
            <a:endParaRPr lang="en-US" sz="900" dirty="0"/>
          </a:p>
        </p:txBody>
      </p:sp>
      <p:sp>
        <p:nvSpPr>
          <p:cNvPr id="32" name="Text 11"/>
          <p:cNvSpPr/>
          <p:nvPr/>
        </p:nvSpPr>
        <p:spPr>
          <a:xfrm>
            <a:off x="6005066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0.5</a:t>
            </a:r>
            <a:endParaRPr lang="en-US" sz="900" dirty="0"/>
          </a:p>
        </p:txBody>
      </p:sp>
      <p:sp>
        <p:nvSpPr>
          <p:cNvPr id="33" name="Text 12"/>
          <p:cNvSpPr/>
          <p:nvPr/>
        </p:nvSpPr>
        <p:spPr>
          <a:xfrm>
            <a:off x="11743432" y="5181302"/>
            <a:ext cx="2182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1.0</a:t>
            </a:r>
            <a:endParaRPr lang="en-US" sz="900" dirty="0"/>
          </a:p>
        </p:txBody>
      </p:sp>
      <p:sp>
        <p:nvSpPr>
          <p:cNvPr id="34" name="Text 13"/>
          <p:cNvSpPr/>
          <p:nvPr/>
        </p:nvSpPr>
        <p:spPr>
          <a:xfrm>
            <a:off x="762000" y="5638800"/>
            <a:ext cx="77752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</a:t>
            </a:r>
            <a:endParaRPr lang="en-US" sz="1500" dirty="0"/>
          </a:p>
        </p:txBody>
      </p:sp>
      <p:sp>
        <p:nvSpPr>
          <p:cNvPr id="35" name="Text 14"/>
          <p:cNvSpPr/>
          <p:nvPr/>
        </p:nvSpPr>
        <p:spPr>
          <a:xfrm>
            <a:off x="762000" y="5905500"/>
            <a:ext cx="93302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magas faktorterhelések erős mérést igazolnak. A tételek erősen méri a célzott tényezőt.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304800" y="6553200"/>
            <a:ext cx="35427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- Konstrukció érvényessége (2)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11587609" y="65532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9/18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1530</Words>
  <Application>Microsoft Office PowerPoint</Application>
  <PresentationFormat>Szélesvásznú</PresentationFormat>
  <Paragraphs>291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1" baseType="lpstr">
      <vt:lpstr>Arial</vt:lpstr>
      <vt:lpstr>ui-sans-serif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Vasi András</cp:lastModifiedBy>
  <cp:revision>4</cp:revision>
  <dcterms:created xsi:type="dcterms:W3CDTF">2025-11-28T05:34:53Z</dcterms:created>
  <dcterms:modified xsi:type="dcterms:W3CDTF">2025-11-28T08:21:19Z</dcterms:modified>
</cp:coreProperties>
</file>